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72" r:id="rId12"/>
    <p:sldId id="261" r:id="rId13"/>
    <p:sldId id="270" r:id="rId14"/>
    <p:sldId id="271" r:id="rId15"/>
    <p:sldId id="262" r:id="rId16"/>
    <p:sldId id="273" r:id="rId17"/>
  </p:sldIdLst>
  <p:sldSz cx="12192000" cy="6858000"/>
  <p:notesSz cx="6858000" cy="9144000"/>
  <p:embeddedFontLst>
    <p:embeddedFont>
      <p:font typeface="Pretendard Variable Black" panose="02000003000000020004" pitchFamily="2" charset="-127"/>
      <p:bold r:id="rId18"/>
    </p:embeddedFont>
    <p:embeddedFont>
      <p:font typeface="Pretendard Variable Medium" panose="02000003000000020004" pitchFamily="2" charset="-127"/>
      <p:regular r:id="rId19"/>
    </p:embeddedFont>
    <p:embeddedFont>
      <p:font typeface="Pretendard Variable SemiBold" panose="02000003000000020004" pitchFamily="2" charset="-127"/>
      <p:bold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AD37-841F-685D-A2AB-3468D588A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E02243-8C23-8EC9-1094-51094817A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FCA2CF-D99A-16B8-2188-09C2153F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FB9FA-90DA-171F-8D88-473EB9FC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78F2F-4C90-2FF7-2133-C69A45D5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9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B941-4959-A126-9C43-32002AF3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698D1-E219-2792-C756-5978AC2F7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AF523-53D8-5936-5BA7-E019CB3C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D388E-FDEB-EB8B-A073-179E8078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A0939-D80A-3305-755F-63BDF738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0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E0A2F7-881A-CA13-2204-72FF6F74F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B47C0A-EE38-C9BF-2EA5-9C92DEF12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EC923-6206-5879-44CF-090E7A66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95A03-C1C8-7A2C-F8AD-1D3B52AE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9F863-B351-764E-FBE2-CE13C195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965D-8FCF-19E6-5765-16178E31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BCEDC-20F0-5DA8-991A-AEB2C372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02BA9-21AF-9D60-7B3B-4F5BE384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0EF9B-0022-21BF-D91C-F83A8F4B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2EF9A-F841-A9FE-EB3F-2B3FFA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7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F66D3-B232-5067-97DA-206F0EF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8C77-1F4E-3804-8C94-91291DDCE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787D0-27D9-0242-03E8-F5550714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37D93-EB40-7088-EBAA-655B2ADA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2C5D8-4333-5C8B-A226-C983A9E6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6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01EE1-87A1-2A45-CA38-AF3ED569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2FE93-0D43-4337-43D1-5925E349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138B9-9FC9-2C7D-0A44-84BE74F32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E4A38-81E3-FA1F-0CC8-C6B94B38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0AC72-D880-2CFF-7AEB-8CB1EA18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6DE0B4-BC5A-8D5E-A454-1625C86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64B3B-054C-0571-5B55-DEE27E1F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CAA0DC-0EB2-9E5C-5882-C552A09B9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33DEA-C29F-2BAF-090F-B6D28F090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B18366-7646-32DF-D057-9FABCB423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B922E-15DB-061D-ACCC-D800849F3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44B509-8A41-EA51-3B56-DA2BBB0E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190796-A73F-1224-EA1B-522D4415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F7AD9-807B-9DE5-F3A0-6B68727D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FD51E-FF09-BB6E-6E10-0DEA8D3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A17DD5-0A31-0DD5-A5CF-1DB66182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63E7B-BD3C-D3E6-8BD8-60F78862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95AC3-81C4-EA0B-6167-C91D56A1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6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DA4B0-6B27-5967-F7CC-E2508BD4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B59A37-ADF2-7053-AE31-0C8A915E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F5FF3-606F-349B-3B8B-976C47F1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8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8FA34-37CB-ADF2-2CD8-2BE3687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5752D-CC64-E7B6-E4C0-943523F8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40C93-3623-E8B2-7D03-466BA47EA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06745-05C8-F249-CE32-7112623B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B86B8-265F-A592-2C7E-63D242C1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28613E-2BD4-7F6F-16E8-8E9E9AFC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DAF9-6F9A-65AA-588A-508A6503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2562F6-1C43-E3D5-248A-6F4B7113D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1B1BA-3FC4-6044-3F41-8A6219FF5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9817EC-57F4-F511-01A3-15676502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7021B-B18C-FB7B-947C-4F1B13C5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7E7E4-333A-2EE4-D966-22C6250C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9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D4F8B-958F-30B1-2A8C-D830BB4F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594CA-0876-1D26-7362-ABABB870B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CBC12-0B71-BE5E-FFE4-AD9C3C2A6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4D114-A18E-4A8F-A998-71213313157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1DCC-52E6-D8C5-FBE5-88C09C591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4552-1D1C-E24D-4030-360C90525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670B19-D4D1-04F8-8678-1C7B918A5143}"/>
              </a:ext>
            </a:extLst>
          </p:cNvPr>
          <p:cNvSpPr txBox="1"/>
          <p:nvPr/>
        </p:nvSpPr>
        <p:spPr>
          <a:xfrm>
            <a:off x="1661832" y="2413337"/>
            <a:ext cx="8868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강화학습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8C92A-63A6-BA9C-5C45-8FE68FA1AC56}"/>
              </a:ext>
            </a:extLst>
          </p:cNvPr>
          <p:cNvSpPr txBox="1"/>
          <p:nvPr/>
        </p:nvSpPr>
        <p:spPr>
          <a:xfrm>
            <a:off x="5109991" y="34290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20201552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권현호</a:t>
            </a:r>
          </a:p>
        </p:txBody>
      </p:sp>
    </p:spTree>
    <p:extLst>
      <p:ext uri="{BB962C8B-B14F-4D97-AF65-F5344CB8AC3E}">
        <p14:creationId xmlns:p14="http://schemas.microsoft.com/office/powerpoint/2010/main" val="212647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1B1F-52EA-EF83-3A04-D2AFBD177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25F92C-6CAD-D94D-7228-184692AB9804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셋업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F0ECF-C5F3-ACFA-8D91-1E86D481D982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실험 환경</a:t>
            </a:r>
            <a:endParaRPr lang="en-US" altLang="ko-KR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i5-13600K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28676-4EFF-45FF-E3F7-F7221DBB1604}"/>
              </a:ext>
            </a:extLst>
          </p:cNvPr>
          <p:cNvSpPr txBox="1"/>
          <p:nvPr/>
        </p:nvSpPr>
        <p:spPr>
          <a:xfrm>
            <a:off x="806824" y="198703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env = SubprocVecEnv([make_env()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_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2A2AC-F957-F320-9F27-D42390F03314}"/>
              </a:ext>
            </a:extLst>
          </p:cNvPr>
          <p:cNvSpPr txBox="1"/>
          <p:nvPr/>
        </p:nvSpPr>
        <p:spPr>
          <a:xfrm>
            <a:off x="806824" y="3146255"/>
            <a:ext cx="60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callback = EpisodeLoggingCallback(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log_dir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"logs"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record_every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verbose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403FF-9F74-83D0-74EC-0563B436B476}"/>
              </a:ext>
            </a:extLst>
          </p:cNvPr>
          <p:cNvSpPr txBox="1"/>
          <p:nvPr/>
        </p:nvSpPr>
        <p:spPr>
          <a:xfrm>
            <a:off x="806824" y="2428144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에피소드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회마다 보상 로그를 수집한다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72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569C-7F6E-1360-CBB8-3720F95C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4F4D5E-492F-485E-62D0-7BD658E0E2CA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셋업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A214F-0301-6C19-DCFB-4BDCEAD0AA0D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렌더링 함수를 정의하여 실제 전투 장면을 시각적으로 확인할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40F9F-BA4C-A936-5601-964939936CF1}"/>
              </a:ext>
            </a:extLst>
          </p:cNvPr>
          <p:cNvSpPr txBox="1"/>
          <p:nvPr/>
        </p:nvSpPr>
        <p:spPr>
          <a:xfrm>
            <a:off x="806824" y="1945926"/>
            <a:ext cx="609487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200">
                <a:solidFill>
                  <a:srgbClr val="56A8F5"/>
                </a:solidFill>
                <a:effectLst/>
                <a:latin typeface="JetBrains Mono"/>
              </a:rPr>
              <a:t>render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2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, mode=</a:t>
            </a:r>
            <a:r>
              <a:rPr lang="en-US" altLang="ko-KR" sz="1200">
                <a:solidFill>
                  <a:srgbClr val="6AAB73"/>
                </a:solidFill>
                <a:effectLst/>
                <a:latin typeface="JetBrains Mono"/>
              </a:rPr>
              <a:t>"rgb_array"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메인 맵 캔버스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팀 색상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사거리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(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연한 색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) 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인덱스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전광판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HUD 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팀 전체 체력 계산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=========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====== HUD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최상단에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만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왼쪽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체력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 (Cyan)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오른쪽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체력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 (Red)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-------------------------------</a:t>
            </a:r>
            <a:b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    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기존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4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표시</a:t>
            </a:r>
            <a:b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-------------------------------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1: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현재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2: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최대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3: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현재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4: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최대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endParaRPr lang="en-US" altLang="ko-KR" sz="120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86794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00276-582D-9A6D-B6CA-099321B7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B43123-37EE-7EB7-769A-FDD460138985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pic>
        <p:nvPicPr>
          <p:cNvPr id="8" name="그림 7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714EDE-B8D9-7AE8-A968-0BB16486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2887988"/>
            <a:ext cx="5661211" cy="306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B6F86-E414-1C34-154C-51DC1DFB4B0F}"/>
              </a:ext>
            </a:extLst>
          </p:cNvPr>
          <p:cNvSpPr txBox="1"/>
          <p:nvPr/>
        </p:nvSpPr>
        <p:spPr>
          <a:xfrm>
            <a:off x="806824" y="1311088"/>
            <a:ext cx="862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적을 빠르게 제거하도록 학습시키기 위해서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공격하지 않는 비저항 상태의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300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번 이상의 회차 후 전투가 안정됨을 확인할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아군을 오사하는 행동도 이 단계에서 개선되었다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72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C9FE-9FAA-379D-278F-3DA6C16D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99D847-3E9A-AE19-3418-5EF60C2B8EDB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0A068-72C5-F416-2759-61C0738D3F13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이후 공격하는 적 상대로 아군 유닛을 생존시키며 이기는 것을 학습하기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미약한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2" name="그림 1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551BBA-5598-1BDE-18B6-5EA13306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2084494"/>
            <a:ext cx="7727266" cy="41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4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649E5-FFB9-074B-E2D3-4DE45AD6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7BEDFE-F078-DC27-A22D-D5B714EE7CBF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367FE-702A-0CD4-6042-83F721A8E65A}"/>
              </a:ext>
            </a:extLst>
          </p:cNvPr>
          <p:cNvSpPr txBox="1"/>
          <p:nvPr/>
        </p:nvSpPr>
        <p:spPr>
          <a:xfrm>
            <a:off x="806824" y="1311088"/>
            <a:ext cx="862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이후 공격하는 적 상대로 아군 유닛을 생존시키며 이기는 것을 학습하기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미약한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다음과 같이 상대와의 사거리를 유지하며 거리 조절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카이팅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을 하는 것을 확인할 수 있었다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3" name="그림 2" descr="원, 그래픽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87E6C4-2905-7B2C-2C91-A12AF441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2768385"/>
            <a:ext cx="1553135" cy="19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F641-FCBA-949D-553C-373600EAD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5840B0-DA3E-BB1F-DADC-0195B47EFD7D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토의 및 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0069B-44CD-5123-7B9A-9EA7DA90BBE0}"/>
              </a:ext>
            </a:extLst>
          </p:cNvPr>
          <p:cNvSpPr txBox="1"/>
          <p:nvPr/>
        </p:nvSpPr>
        <p:spPr>
          <a:xfrm>
            <a:off x="806824" y="1311088"/>
            <a:ext cx="8626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 유닛이 많이 남지 않은 상황에서 일부 아군 유닛이 적 유닛에게 적극적으로 접근하지 않는 행동이 관찰되었다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단기 체력 보상이 과도하게 설정되었다고 판단하여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장기적 목표인 최종 승패에 대한 보상 비중을 상향하여 정책이 보다 안정적으로 수렴하도록 조정했다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6" name="그림 5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077190-8869-8648-7117-8B9D3A13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" y="2965837"/>
            <a:ext cx="6550324" cy="32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39051-6543-687D-F911-5C54D84E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B3EF41-5511-6B19-764E-14624FB874D2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토의 및 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2C7BC-B534-666F-B3AB-3E68F7C13145}"/>
              </a:ext>
            </a:extLst>
          </p:cNvPr>
          <p:cNvSpPr txBox="1"/>
          <p:nvPr/>
        </p:nvSpPr>
        <p:spPr>
          <a:xfrm>
            <a:off x="806824" y="1311088"/>
            <a:ext cx="105424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이번 프로젝트는 전투 환경에서 유닛의 행동을 결정하는 요소가 무엇인지 확인하는 것을 궁극적인 목표로 진행했다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진행하면서 강화학습 기반의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AI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 하더라도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적절한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인간 피드백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(human feedback)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학습의 효율성을 크게 증대시킬 수 있다는 점을 확인할 수 있었다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AI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 효과적으로 학습할 수 있는 명확한 판단 기준을 설계하는 것이 주요했다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예를 들어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및 적 유닛의 위치뿐 아니라 유닛 간 거리를 직접적으로 관측 공간에 포함하는 것이 거리 조절과 관련된 행동의 학습을 유의미하게 촉진했다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향후 프로젝트를 더 확장한다면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기본적인 공격뿐 아니라 스킬을 추가하여 전술적 대응 범위를 넓힐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예를 들어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상대 진형이 지나치게 앞으로 돌출되었거나 밀집했을 때 이를 효과적으로 응징하는 역할을 가진다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최종적으로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기존 덱빌딩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(Slay the spire, Nine Kings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에서 유닛을 추가하거나 강화하는 방식으로 덱을 성장시키는 구조를 넘어서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유닛의 전투 능력 또한 플레이 방식에 따라 성장하는 기믹을 접목한다면 높은 차별점을 갖춘 게임 디자인으로 발전할 가능성이 크다고 생각한다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7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465B-BD88-794B-8338-A0FD52C4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050CBD-B9A5-6714-E070-B3BBD819487E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9824F-6CC3-D437-BC6D-F946E993F808}"/>
              </a:ext>
            </a:extLst>
          </p:cNvPr>
          <p:cNvSpPr txBox="1"/>
          <p:nvPr/>
        </p:nvSpPr>
        <p:spPr>
          <a:xfrm>
            <a:off x="806824" y="1311088"/>
            <a:ext cx="390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다중 유닛 전투 환경에서 유닛의 행동 학습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제거 속도 극대화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유닛 생존률 극대화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전투 승률 향상  </a:t>
            </a:r>
          </a:p>
        </p:txBody>
      </p:sp>
    </p:spTree>
    <p:extLst>
      <p:ext uri="{BB962C8B-B14F-4D97-AF65-F5344CB8AC3E}">
        <p14:creationId xmlns:p14="http://schemas.microsoft.com/office/powerpoint/2010/main" val="117523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30E19-7972-1DD0-8273-D21915FD8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A2C4A3-3FB1-35CB-52E6-FB7D099A6F2D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72602-E41A-CC9C-D72B-277F209B375B}"/>
              </a:ext>
            </a:extLst>
          </p:cNvPr>
          <p:cNvSpPr txBox="1"/>
          <p:nvPr/>
        </p:nvSpPr>
        <p:spPr>
          <a:xfrm>
            <a:off x="806824" y="1311088"/>
            <a:ext cx="8626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전장 공간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[256, 256]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[...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5, ...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적군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5]</a:t>
            </a: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무작위 능력치를 분배받는다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step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마다 간단한 엔진 기반 이동 및 공격 시스템을 적용한다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에피소드는 아군 또는 적군의 모든 유닛이 사망하면 종료된다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49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F3EB-C667-12D9-5473-5C179C1A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1ACD52-3C2D-655B-5B3A-42A168BF2A71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D2841-4407-3895-F2CF-9F2D5CC039C3}"/>
              </a:ext>
            </a:extLst>
          </p:cNvPr>
          <p:cNvSpPr txBox="1"/>
          <p:nvPr/>
        </p:nvSpPr>
        <p:spPr>
          <a:xfrm>
            <a:off x="806823" y="1311088"/>
            <a:ext cx="103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고유의 능력치를 가진다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유닛은 다음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FSM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행동을 결정한다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F849B-F867-043C-B4AE-8AEBC457DEAC}"/>
              </a:ext>
            </a:extLst>
          </p:cNvPr>
          <p:cNvSpPr txBox="1"/>
          <p:nvPr/>
        </p:nvSpPr>
        <p:spPr>
          <a:xfrm>
            <a:off x="806824" y="1772753"/>
            <a:ext cx="6094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3AE60"/>
                </a:solidFill>
                <a:effectLst/>
                <a:latin typeface="JetBrains Mono"/>
              </a:rPr>
              <a:t>@dataclass</a:t>
            </a:r>
            <a:br>
              <a:rPr lang="en-US" altLang="ko-KR" sz="1800">
                <a:solidFill>
                  <a:srgbClr val="B3AE60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team: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</a:t>
            </a:r>
            <a:b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stats: UnitStat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attack_target_idx: Optional[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None</a:t>
            </a:r>
            <a:b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state: UnitState = UnitState.IDLE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reaction_steps: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pos: np.ndarray = field(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default_factory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lambda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np.zeros(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move_dir: np.ndarray = field(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default_factory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lambda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np.zeros(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365DA-9020-7CF1-5CD4-9D6A396C2EAD}"/>
              </a:ext>
            </a:extLst>
          </p:cNvPr>
          <p:cNvSpPr txBox="1"/>
          <p:nvPr/>
        </p:nvSpPr>
        <p:spPr>
          <a:xfrm>
            <a:off x="7431181" y="1772753"/>
            <a:ext cx="33735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StatType(Enum):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MAX_HP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HP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ATTACK_RANGE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ATTACK_SPEED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DEFENSE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MOVE_SPEED = auto()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48CA-BB5E-B62F-AD03-5A85140C6C89}"/>
              </a:ext>
            </a:extLst>
          </p:cNvPr>
          <p:cNvSpPr txBox="1"/>
          <p:nvPr/>
        </p:nvSpPr>
        <p:spPr>
          <a:xfrm>
            <a:off x="7431181" y="4425006"/>
            <a:ext cx="3608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UnitState(Enum):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IDLE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DEAD = auto()</a:t>
            </a:r>
          </a:p>
        </p:txBody>
      </p:sp>
    </p:spTree>
    <p:extLst>
      <p:ext uri="{BB962C8B-B14F-4D97-AF65-F5344CB8AC3E}">
        <p14:creationId xmlns:p14="http://schemas.microsoft.com/office/powerpoint/2010/main" val="232842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0640-5AFC-265E-A6FA-E2D8D3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F5AB2-33FB-F722-5B88-75F2D6D4E9BA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6BD59-7371-9BDE-38D3-7F5F51673487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능력치가 무작위로 분배된다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EEDE1-1482-F094-C0FE-0D9F6FE86BD5}"/>
              </a:ext>
            </a:extLst>
          </p:cNvPr>
          <p:cNvSpPr txBox="1"/>
          <p:nvPr/>
        </p:nvSpPr>
        <p:spPr>
          <a:xfrm>
            <a:off x="806824" y="1772753"/>
            <a:ext cx="60948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_generate_units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budget_per_unit=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units = []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team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(ALLY_COUNT):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altLang="ko-KR" sz="1800" b="1">
                <a:effectLst/>
                <a:latin typeface="JetBrains Mono"/>
              </a:rPr>
              <a:t>w = np.random.dirichlet([1, 1, 1, 1, 1, 1])</a:t>
            </a:r>
            <a:br>
              <a:rPr lang="en-US" altLang="ko-KR" sz="1800" b="1">
                <a:effectLst/>
                <a:latin typeface="JetBrains Mono"/>
              </a:rPr>
            </a:br>
            <a:r>
              <a:rPr lang="en-US" altLang="ko-KR" sz="1800" b="1">
                <a:effectLst/>
                <a:latin typeface="JetBrains Mono"/>
              </a:rPr>
              <a:t>            allocated = w * budget_per_unit</a:t>
            </a:r>
            <a:br>
              <a:rPr lang="en-US" altLang="ko-KR" sz="1800" b="1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stats = UnitStat({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    StatType.MAX_HP: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50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+ allocated[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10,</a:t>
            </a:r>
          </a:p>
          <a:p>
            <a:pPr>
              <a:buNone/>
            </a:pPr>
            <a:r>
              <a:rPr lang="en-US" altLang="ko-KR">
                <a:solidFill>
                  <a:srgbClr val="2AACB8"/>
                </a:solidFill>
                <a:latin typeface="JetBrains Mono"/>
              </a:rPr>
              <a:t>                …</a:t>
            </a:r>
            <a:endParaRPr lang="en-US" altLang="ko-KR">
              <a:solidFill>
                <a:srgbClr val="BCBEC4"/>
              </a:solidFill>
              <a:latin typeface="JetBrains Mono"/>
            </a:endParaRPr>
          </a:p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})</a:t>
            </a:r>
          </a:p>
          <a:p>
            <a:pPr>
              <a:buNone/>
            </a:pP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4446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B424-6673-F729-7470-6083CF38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B9C07A-3284-86CD-A7C2-61EAC3FD529B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A53AE-ABCB-E739-338C-F8A826FC29D4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state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observation space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는 다음과 같이 생성된다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3AF18-8086-1CAF-B544-427CC0343CC0}"/>
              </a:ext>
            </a:extLst>
          </p:cNvPr>
          <p:cNvSpPr txBox="1"/>
          <p:nvPr/>
        </p:nvSpPr>
        <p:spPr>
          <a:xfrm>
            <a:off x="806824" y="1772753"/>
            <a:ext cx="6094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_build_obs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obs = []</a:t>
            </a:r>
          </a:p>
          <a:p>
            <a:pPr>
              <a:buNone/>
            </a:pP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unit_vec = [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team_flag,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alive_flag,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hp_ratio,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pos_x_ratio, pos_y_ratio,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*distances</a:t>
            </a: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obs.extend(unit_vec)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np.array(obs,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67E88-9C53-AE47-C3B2-DA60EBAA441D}"/>
              </a:ext>
            </a:extLst>
          </p:cNvPr>
          <p:cNvSpPr txBox="1"/>
          <p:nvPr/>
        </p:nvSpPr>
        <p:spPr>
          <a:xfrm>
            <a:off x="806824" y="5558405"/>
            <a:ext cx="930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agent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 상호작용하는 전체 전장 공간 대신 유닛별 위치만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obs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 사용한다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91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57618-0F69-EA36-96B0-578557B2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938752-5AF6-74C2-5D14-8EEB6A51B63D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DDD5D-85B4-87DE-9DA7-F05868CA9E45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action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행동 공간은 다음과 같다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90DE8-7CB0-4971-E433-68F0509C155B}"/>
              </a:ext>
            </a:extLst>
          </p:cNvPr>
          <p:cNvSpPr txBox="1"/>
          <p:nvPr/>
        </p:nvSpPr>
        <p:spPr>
          <a:xfrm>
            <a:off x="806824" y="1772753"/>
            <a:ext cx="60948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.action_space = spaces.Dict({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"action_type"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spaces.MultiDiscrete([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* ALLY_COUNT),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"move_dir"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spaces.Box(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low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high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shape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=(ALLY_COUNT,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"attack_target"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spaces.MultiDiscrete([NUM_UNITS] * ALLY_COUNT)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})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CE5B-36D7-AE2C-8CFA-4AA86731ED3F}"/>
              </a:ext>
            </a:extLst>
          </p:cNvPr>
          <p:cNvSpPr txBox="1"/>
          <p:nvPr/>
        </p:nvSpPr>
        <p:spPr>
          <a:xfrm>
            <a:off x="806824" y="3896411"/>
            <a:ext cx="930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stable-baseline3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는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Dict action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space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받을 수 없기 때문에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다음과 같이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flatten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하여 사용한다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66EA6-FDB0-2CA0-CD55-BD64B22B267C}"/>
              </a:ext>
            </a:extLst>
          </p:cNvPr>
          <p:cNvSpPr txBox="1"/>
          <p:nvPr/>
        </p:nvSpPr>
        <p:spPr>
          <a:xfrm>
            <a:off x="806824" y="4358076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.action_space = spaces.Box(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low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high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shape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,),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</a:t>
            </a:r>
          </a:p>
        </p:txBody>
      </p:sp>
    </p:spTree>
    <p:extLst>
      <p:ext uri="{BB962C8B-B14F-4D97-AF65-F5344CB8AC3E}">
        <p14:creationId xmlns:p14="http://schemas.microsoft.com/office/powerpoint/2010/main" val="415390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66E01-3758-C2A4-0691-98987109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D6F3D2-5AD6-24CF-B1D2-72064467CFA6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5CCD1-AABC-5C48-2FC2-B27F76CB5760}"/>
              </a:ext>
            </a:extLst>
          </p:cNvPr>
          <p:cNvSpPr txBox="1"/>
          <p:nvPr/>
        </p:nvSpPr>
        <p:spPr>
          <a:xfrm>
            <a:off x="806824" y="1311088"/>
            <a:ext cx="8626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reward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단기 보상을 기반으로 학습을 촉진하되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최종 승패에 충분한 비중을 둔다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집중 타격을 유도하기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유닛이 사망했을 시 추가 보상을 제공한다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28C2C-11A9-8B9E-BDF1-E84B5C8972DF}"/>
              </a:ext>
            </a:extLst>
          </p:cNvPr>
          <p:cNvSpPr txBox="1"/>
          <p:nvPr/>
        </p:nvSpPr>
        <p:spPr>
          <a:xfrm>
            <a:off x="5483039" y="335515"/>
            <a:ext cx="60948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curr_hp = np.array([u.stats.get(StatType.HP)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.units])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hp_diff =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 - curr_hp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idx, 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reward -= hp_diff[idx]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0.1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reward += hp_diff[idx]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0.1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idx, 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.prev_hp[idx] &gt;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&gt;= curr_hp[idx]: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.prev_hp[idx] &gt;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&gt;= curr_hp[idx]: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all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(u.state == UnitState.DEAD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._enemy_units()):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1000.0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all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(u.state == UnitState.DEAD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._ally_units()):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reward -=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1000.0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 = curr_hp.copy()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98912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EBFC-763A-ED1F-A5E9-16CEA3F4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A09E89-AEAA-1B3B-B978-A7CA9E947241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강화학습 알고리즘 및 </a:t>
            </a:r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hyperparameter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E4564-F12B-E05F-7BEA-C81BE2A21BD1}"/>
              </a:ext>
            </a:extLst>
          </p:cNvPr>
          <p:cNvSpPr txBox="1"/>
          <p:nvPr/>
        </p:nvSpPr>
        <p:spPr>
          <a:xfrm>
            <a:off x="806824" y="1957419"/>
            <a:ext cx="60948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env = SubprocVecEnv([make_env()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_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)])</a:t>
            </a:r>
          </a:p>
          <a:p>
            <a:pPr>
              <a:buNone/>
            </a:pPr>
            <a:endParaRPr lang="en-US" altLang="ko-KR">
              <a:solidFill>
                <a:srgbClr val="BCBEC4"/>
              </a:solidFill>
              <a:latin typeface="JetBrains Mono"/>
            </a:endParaRPr>
          </a:p>
          <a:p>
            <a:pPr lvl="1"/>
            <a:r>
              <a:rPr lang="en-US" altLang="ko-KR">
                <a:solidFill>
                  <a:srgbClr val="BCBEC4"/>
                </a:solidFill>
                <a:latin typeface="JetBrains Mono"/>
              </a:rPr>
              <a:t>model = PPO(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6AAB73"/>
                </a:solidFill>
                <a:latin typeface="JetBrains Mono"/>
              </a:rPr>
              <a:t>"MlpPolicy"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env,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n_steps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2048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batch_size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64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learning_rate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3e-4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gamma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0.95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verbose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1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)</a:t>
            </a:r>
          </a:p>
          <a:p>
            <a:pPr>
              <a:buNone/>
            </a:pP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model.learn(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total_timesteps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1_000_000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callback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=callback)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599B2-337B-9468-6AFF-09511A4C8BFF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Proximal Policy Optimization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사용</a:t>
            </a:r>
            <a:b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더 공격적인 행동을 유도하기 위해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gamma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0.95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사용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5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1521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Variable Medium</vt:lpstr>
      <vt:lpstr>Courier New</vt:lpstr>
      <vt:lpstr>Arial</vt:lpstr>
      <vt:lpstr>맑은 고딕</vt:lpstr>
      <vt:lpstr>Pretendard Variable Black</vt:lpstr>
      <vt:lpstr>Pretendard Variable SemiBold</vt:lpstr>
      <vt:lpstr>JetBrains Mono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HYUNHO KWON</dc:creator>
  <cp:lastModifiedBy>HYUNHO KWON</cp:lastModifiedBy>
  <cp:revision>4</cp:revision>
  <dcterms:created xsi:type="dcterms:W3CDTF">2025-12-07T10:36:59Z</dcterms:created>
  <dcterms:modified xsi:type="dcterms:W3CDTF">2025-12-07T15:20:05Z</dcterms:modified>
</cp:coreProperties>
</file>